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42fd76441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42fd76441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3b1156a82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3b1156a8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3b1156a82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23b1156a8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3e7990d7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23e7990d7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3b1156a8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3b1156a8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42fd7644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42fd7644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23b1156a8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23b1156a8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242fd7644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242fd7644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242fd76441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242fd76441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965474a9_3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e965474a9_3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23e7990d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23e7990d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23b1156a8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23b1156a8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242fd76441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242fd76441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23b1156a8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23b1156a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3b1156a82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3b1156a82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Stitches. O</a:t>
            </a:r>
            <a:r>
              <a:rPr lang="en"/>
              <a:t>uch</a:t>
            </a:r>
            <a:r>
              <a:rPr lang="en"/>
              <a:t>.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75" y="3238450"/>
            <a:ext cx="64332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Stitch. </a:t>
            </a:r>
            <a:r>
              <a:rPr lang="en" sz="2400"/>
              <a:t>A multi-brand design system for Gap inc.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283100" y="712150"/>
            <a:ext cx="83226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3F3F3"/>
                </a:solidFill>
              </a:rPr>
              <a:t>Stitch Design System has same componentry</a:t>
            </a:r>
            <a:r>
              <a:rPr b="0" lang="en" sz="2400">
                <a:solidFill>
                  <a:srgbClr val="F3F3F3"/>
                </a:solidFill>
              </a:rPr>
              <a:t> </a:t>
            </a:r>
            <a:endParaRPr b="0" sz="2400">
              <a:solidFill>
                <a:srgbClr val="F3F3F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rgbClr val="FF9900"/>
                </a:solidFill>
              </a:rPr>
              <a:t>ACROSS BRANDS AND TEAMS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rgbClr val="EFEFEF"/>
                </a:solidFill>
              </a:rPr>
              <a:t>including documentation and support.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283100" y="712150"/>
            <a:ext cx="83226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Raise adoption rates</a:t>
            </a:r>
            <a:r>
              <a:rPr lang="en">
                <a:solidFill>
                  <a:srgbClr val="FF9900"/>
                </a:solidFill>
              </a:rPr>
              <a:t> without compromising maintenance efficiency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53535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/>
        </p:nvSpPr>
        <p:spPr>
          <a:xfrm>
            <a:off x="520200" y="453872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Approach</a:t>
            </a:r>
            <a:endParaRPr b="1" sz="3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7" name="Google Shape;137;p24"/>
          <p:cNvSpPr txBox="1"/>
          <p:nvPr>
            <p:ph idx="4294967295" type="body"/>
          </p:nvPr>
        </p:nvSpPr>
        <p:spPr>
          <a:xfrm>
            <a:off x="520200" y="131482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Balance between adoption and maintenance due to unknown future support.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Simplify Ecosystem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by consolidating platforms, naming, access to documentation.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53535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idx="4294967295" type="ctrTitle"/>
          </p:nvPr>
        </p:nvSpPr>
        <p:spPr>
          <a:xfrm>
            <a:off x="2855550" y="900888"/>
            <a:ext cx="34329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</a:rPr>
              <a:t>From 8 to 5 library files</a:t>
            </a:r>
            <a:endParaRPr sz="2100">
              <a:solidFill>
                <a:srgbClr val="F3F3F3"/>
              </a:solidFill>
            </a:endParaRPr>
          </a:p>
        </p:txBody>
      </p:sp>
      <p:sp>
        <p:nvSpPr>
          <p:cNvPr id="143" name="Google Shape;143;p25"/>
          <p:cNvSpPr txBox="1"/>
          <p:nvPr>
            <p:ph idx="4294967295" type="ctrTitle"/>
          </p:nvPr>
        </p:nvSpPr>
        <p:spPr>
          <a:xfrm>
            <a:off x="2314200" y="1610100"/>
            <a:ext cx="45156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</a:rPr>
              <a:t>WIP and Production live libs</a:t>
            </a:r>
            <a:endParaRPr sz="2100">
              <a:solidFill>
                <a:srgbClr val="F3F3F3"/>
              </a:solidFill>
            </a:endParaRPr>
          </a:p>
        </p:txBody>
      </p:sp>
      <p:sp>
        <p:nvSpPr>
          <p:cNvPr id="144" name="Google Shape;144;p25"/>
          <p:cNvSpPr txBox="1"/>
          <p:nvPr>
            <p:ph idx="4294967295" type="ctrTitle"/>
          </p:nvPr>
        </p:nvSpPr>
        <p:spPr>
          <a:xfrm>
            <a:off x="1086300" y="2319300"/>
            <a:ext cx="69714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</a:rPr>
              <a:t>Stitch+Brand -&gt; eStitch+Master Lib-Brand -&gt; Brand</a:t>
            </a:r>
            <a:endParaRPr sz="2100">
              <a:solidFill>
                <a:srgbClr val="F3F3F3"/>
              </a:solidFill>
            </a:endParaRPr>
          </a:p>
        </p:txBody>
      </p:sp>
      <p:sp>
        <p:nvSpPr>
          <p:cNvPr id="145" name="Google Shape;145;p25"/>
          <p:cNvSpPr txBox="1"/>
          <p:nvPr>
            <p:ph idx="4294967295" type="ctrTitle"/>
          </p:nvPr>
        </p:nvSpPr>
        <p:spPr>
          <a:xfrm>
            <a:off x="1086300" y="3028500"/>
            <a:ext cx="69714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</a:rPr>
              <a:t>“Figma-ready” Sketch libs</a:t>
            </a:r>
            <a:endParaRPr sz="2100">
              <a:solidFill>
                <a:srgbClr val="F3F3F3"/>
              </a:solidFill>
            </a:endParaRPr>
          </a:p>
        </p:txBody>
      </p:sp>
      <p:sp>
        <p:nvSpPr>
          <p:cNvPr id="146" name="Google Shape;146;p25"/>
          <p:cNvSpPr txBox="1"/>
          <p:nvPr/>
        </p:nvSpPr>
        <p:spPr>
          <a:xfrm>
            <a:off x="552975" y="3045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Simplify Ecosystem</a:t>
            </a:r>
            <a:endParaRPr/>
          </a:p>
        </p:txBody>
      </p:sp>
      <p:sp>
        <p:nvSpPr>
          <p:cNvPr id="147" name="Google Shape;147;p25"/>
          <p:cNvSpPr txBox="1"/>
          <p:nvPr>
            <p:ph idx="4294967295" type="ctrTitle"/>
          </p:nvPr>
        </p:nvSpPr>
        <p:spPr>
          <a:xfrm>
            <a:off x="1086300" y="3737700"/>
            <a:ext cx="69714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</a:rPr>
              <a:t>Stitch documentation = specs</a:t>
            </a:r>
            <a:endParaRPr sz="21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53535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-611824"/>
            <a:ext cx="9209401" cy="650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6"/>
          <p:cNvSpPr txBox="1"/>
          <p:nvPr/>
        </p:nvSpPr>
        <p:spPr>
          <a:xfrm>
            <a:off x="520200" y="453872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Approach</a:t>
            </a:r>
            <a:endParaRPr b="1" sz="3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4" name="Google Shape;154;p26"/>
          <p:cNvSpPr txBox="1"/>
          <p:nvPr>
            <p:ph idx="4294967295" type="body"/>
          </p:nvPr>
        </p:nvSpPr>
        <p:spPr>
          <a:xfrm>
            <a:off x="520200" y="131482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Balance between adoption and maintenance due to unknown future support.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Simplify Ecosystem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by consolidating platforms, naming, access to documentation.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Leverage key moments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 team’s tools evolutions and cyclical variations of workload.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53535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/>
        </p:nvSpPr>
        <p:spPr>
          <a:xfrm>
            <a:off x="552975" y="3045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Leverage Key Moments</a:t>
            </a:r>
            <a:endParaRPr/>
          </a:p>
        </p:txBody>
      </p:sp>
      <p:cxnSp>
        <p:nvCxnSpPr>
          <p:cNvPr id="160" name="Google Shape;160;p27"/>
          <p:cNvCxnSpPr/>
          <p:nvPr/>
        </p:nvCxnSpPr>
        <p:spPr>
          <a:xfrm rot="10800000">
            <a:off x="337421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61" name="Google Shape;161;p27"/>
          <p:cNvSpPr txBox="1"/>
          <p:nvPr>
            <p:ph idx="4294967295" type="title"/>
          </p:nvPr>
        </p:nvSpPr>
        <p:spPr>
          <a:xfrm>
            <a:off x="413621" y="1235062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Aug 2019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62" name="Google Shape;162;p27"/>
          <p:cNvSpPr txBox="1"/>
          <p:nvPr>
            <p:ph idx="4294967295" type="body"/>
          </p:nvPr>
        </p:nvSpPr>
        <p:spPr>
          <a:xfrm>
            <a:off x="413621" y="1472322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Library gets audited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63" name="Google Shape;163;p27"/>
          <p:cNvSpPr txBox="1"/>
          <p:nvPr>
            <p:ph idx="4294967295" type="title"/>
          </p:nvPr>
        </p:nvSpPr>
        <p:spPr>
          <a:xfrm>
            <a:off x="3186906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Feb 2021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64" name="Google Shape;164;p27"/>
          <p:cNvSpPr txBox="1"/>
          <p:nvPr>
            <p:ph idx="4294967295" type="body"/>
          </p:nvPr>
        </p:nvSpPr>
        <p:spPr>
          <a:xfrm>
            <a:off x="3186906" y="3921624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Sketch libraries in parity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65" name="Google Shape;165;p27"/>
          <p:cNvSpPr txBox="1"/>
          <p:nvPr>
            <p:ph idx="4294967295" type="title"/>
          </p:nvPr>
        </p:nvSpPr>
        <p:spPr>
          <a:xfrm>
            <a:off x="5026949" y="1235050"/>
            <a:ext cx="1640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Sept 2020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66" name="Google Shape;166;p27"/>
          <p:cNvSpPr txBox="1"/>
          <p:nvPr>
            <p:ph idx="4294967295" type="body"/>
          </p:nvPr>
        </p:nvSpPr>
        <p:spPr>
          <a:xfrm>
            <a:off x="5026946" y="162732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Figma Kicks in w/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new libs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67" name="Google Shape;167;p27"/>
          <p:cNvSpPr txBox="1"/>
          <p:nvPr>
            <p:ph idx="4294967295" type="title"/>
          </p:nvPr>
        </p:nvSpPr>
        <p:spPr>
          <a:xfrm>
            <a:off x="6181018" y="3668337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Dec 2021</a:t>
            </a:r>
            <a:endParaRPr b="1" sz="1800">
              <a:solidFill>
                <a:schemeClr val="dk1"/>
              </a:solidFill>
            </a:endParaRPr>
          </a:p>
        </p:txBody>
      </p:sp>
      <p:cxnSp>
        <p:nvCxnSpPr>
          <p:cNvPr id="168" name="Google Shape;168;p27"/>
          <p:cNvCxnSpPr/>
          <p:nvPr/>
        </p:nvCxnSpPr>
        <p:spPr>
          <a:xfrm>
            <a:off x="3110696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69" name="Google Shape;169;p27"/>
          <p:cNvCxnSpPr/>
          <p:nvPr/>
        </p:nvCxnSpPr>
        <p:spPr>
          <a:xfrm rot="10800000">
            <a:off x="4933646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70" name="Google Shape;170;p27"/>
          <p:cNvCxnSpPr/>
          <p:nvPr/>
        </p:nvCxnSpPr>
        <p:spPr>
          <a:xfrm>
            <a:off x="6104821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71" name="Google Shape;171;p27"/>
          <p:cNvSpPr/>
          <p:nvPr/>
        </p:nvSpPr>
        <p:spPr>
          <a:xfrm>
            <a:off x="272946" y="2412775"/>
            <a:ext cx="2088900" cy="700200"/>
          </a:xfrm>
          <a:prstGeom prst="rect">
            <a:avLst/>
          </a:prstGeom>
          <a:solidFill>
            <a:srgbClr val="38761D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7"/>
          <p:cNvSpPr/>
          <p:nvPr/>
        </p:nvSpPr>
        <p:spPr>
          <a:xfrm>
            <a:off x="2361846" y="2412775"/>
            <a:ext cx="3969000" cy="700200"/>
          </a:xfrm>
          <a:prstGeom prst="rect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accent2"/>
              </a:highlight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6330846" y="2412775"/>
            <a:ext cx="2499900" cy="7002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7"/>
          <p:cNvSpPr txBox="1"/>
          <p:nvPr>
            <p:ph idx="4294967295" type="title"/>
          </p:nvPr>
        </p:nvSpPr>
        <p:spPr>
          <a:xfrm>
            <a:off x="6991979" y="1270375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Feb 2021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75" name="Google Shape;175;p27"/>
          <p:cNvSpPr txBox="1"/>
          <p:nvPr>
            <p:ph idx="4294967295" type="body"/>
          </p:nvPr>
        </p:nvSpPr>
        <p:spPr>
          <a:xfrm>
            <a:off x="6991971" y="1507634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CMS for AT</a:t>
            </a:r>
            <a:endParaRPr sz="1400">
              <a:solidFill>
                <a:schemeClr val="lt1"/>
              </a:solidFill>
            </a:endParaRPr>
          </a:p>
        </p:txBody>
      </p:sp>
      <p:cxnSp>
        <p:nvCxnSpPr>
          <p:cNvPr id="176" name="Google Shape;176;p27"/>
          <p:cNvCxnSpPr/>
          <p:nvPr/>
        </p:nvCxnSpPr>
        <p:spPr>
          <a:xfrm rot="10800000">
            <a:off x="6898671" y="1474688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77" name="Google Shape;177;p27"/>
          <p:cNvSpPr txBox="1"/>
          <p:nvPr>
            <p:ph idx="4294967295" type="title"/>
          </p:nvPr>
        </p:nvSpPr>
        <p:spPr>
          <a:xfrm>
            <a:off x="1057806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 2019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78" name="Google Shape;178;p27"/>
          <p:cNvSpPr txBox="1"/>
          <p:nvPr>
            <p:ph idx="4294967295" type="body"/>
          </p:nvPr>
        </p:nvSpPr>
        <p:spPr>
          <a:xfrm>
            <a:off x="1057806" y="3921624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Team interviews</a:t>
            </a:r>
            <a:endParaRPr sz="1400">
              <a:solidFill>
                <a:schemeClr val="lt1"/>
              </a:solidFill>
            </a:endParaRPr>
          </a:p>
        </p:txBody>
      </p:sp>
      <p:cxnSp>
        <p:nvCxnSpPr>
          <p:cNvPr id="179" name="Google Shape;179;p27"/>
          <p:cNvCxnSpPr/>
          <p:nvPr/>
        </p:nvCxnSpPr>
        <p:spPr>
          <a:xfrm>
            <a:off x="981596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80" name="Google Shape;180;p27"/>
          <p:cNvSpPr txBox="1"/>
          <p:nvPr>
            <p:ph idx="4294967295" type="body"/>
          </p:nvPr>
        </p:nvSpPr>
        <p:spPr>
          <a:xfrm>
            <a:off x="6181021" y="406042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Documentation shows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in figma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81" name="Google Shape;181;p27"/>
          <p:cNvSpPr txBox="1"/>
          <p:nvPr>
            <p:ph idx="4294967295" type="title"/>
          </p:nvPr>
        </p:nvSpPr>
        <p:spPr>
          <a:xfrm>
            <a:off x="2176696" y="1707890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Nov 2019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82" name="Google Shape;182;p27"/>
          <p:cNvSpPr txBox="1"/>
          <p:nvPr>
            <p:ph idx="4294967295" type="body"/>
          </p:nvPr>
        </p:nvSpPr>
        <p:spPr>
          <a:xfrm>
            <a:off x="2176696" y="1945148"/>
            <a:ext cx="2315700" cy="3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</a:rPr>
              <a:t>Code Freeze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cxnSp>
        <p:nvCxnSpPr>
          <p:cNvPr id="183" name="Google Shape;183;p27"/>
          <p:cNvCxnSpPr/>
          <p:nvPr/>
        </p:nvCxnSpPr>
        <p:spPr>
          <a:xfrm rot="10800000">
            <a:off x="2164621" y="1976425"/>
            <a:ext cx="0" cy="444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53535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8"/>
          <p:cNvPicPr preferRelativeResize="0"/>
          <p:nvPr/>
        </p:nvPicPr>
        <p:blipFill>
          <a:blip r:embed="rId3">
            <a:alphaModFix amt="17000"/>
          </a:blip>
          <a:stretch>
            <a:fillRect/>
          </a:stretch>
        </p:blipFill>
        <p:spPr>
          <a:xfrm flipH="1">
            <a:off x="-1828799" y="-978550"/>
            <a:ext cx="10972799" cy="6144768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8"/>
          <p:cNvSpPr txBox="1"/>
          <p:nvPr/>
        </p:nvSpPr>
        <p:spPr>
          <a:xfrm>
            <a:off x="520200" y="453872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Approach</a:t>
            </a:r>
            <a:endParaRPr b="1" sz="3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28"/>
          <p:cNvSpPr txBox="1"/>
          <p:nvPr>
            <p:ph idx="4294967295" type="body"/>
          </p:nvPr>
        </p:nvSpPr>
        <p:spPr>
          <a:xfrm>
            <a:off x="520200" y="131482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Balance between adoption and maintenance due to unknown future support.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Simplify Ecosystem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by consolidating platforms, naming, access to documentation.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Leverage key moments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 team’s tools evolutions and seasonal variations of workload.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Unconditional support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for designers and developers in organic activities and ticketed events.</a:t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53535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/>
        </p:nvSpPr>
        <p:spPr>
          <a:xfrm>
            <a:off x="552975" y="3045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Unconditional Support</a:t>
            </a:r>
            <a:endParaRPr/>
          </a:p>
        </p:txBody>
      </p:sp>
      <p:sp>
        <p:nvSpPr>
          <p:cNvPr id="196" name="Google Shape;196;p29"/>
          <p:cNvSpPr txBox="1"/>
          <p:nvPr>
            <p:ph idx="4294967295" type="ctrTitle"/>
          </p:nvPr>
        </p:nvSpPr>
        <p:spPr>
          <a:xfrm>
            <a:off x="2314200" y="1610100"/>
            <a:ext cx="45156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</a:rPr>
              <a:t>Specialized Channels</a:t>
            </a:r>
            <a:endParaRPr sz="2100">
              <a:solidFill>
                <a:srgbClr val="F3F3F3"/>
              </a:solidFill>
            </a:endParaRPr>
          </a:p>
        </p:txBody>
      </p:sp>
      <p:sp>
        <p:nvSpPr>
          <p:cNvPr id="197" name="Google Shape;197;p29"/>
          <p:cNvSpPr txBox="1"/>
          <p:nvPr>
            <p:ph idx="4294967295" type="ctrTitle"/>
          </p:nvPr>
        </p:nvSpPr>
        <p:spPr>
          <a:xfrm>
            <a:off x="1086300" y="2319300"/>
            <a:ext cx="69714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</a:rPr>
              <a:t>Center For Accessible Technology - CforAT</a:t>
            </a:r>
            <a:endParaRPr sz="2100">
              <a:solidFill>
                <a:srgbClr val="F3F3F3"/>
              </a:solidFill>
            </a:endParaRPr>
          </a:p>
        </p:txBody>
      </p:sp>
      <p:sp>
        <p:nvSpPr>
          <p:cNvPr id="198" name="Google Shape;198;p29"/>
          <p:cNvSpPr txBox="1"/>
          <p:nvPr>
            <p:ph idx="4294967295" type="ctrTitle"/>
          </p:nvPr>
        </p:nvSpPr>
        <p:spPr>
          <a:xfrm>
            <a:off x="1086300" y="3028500"/>
            <a:ext cx="6971400" cy="50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</a:rPr>
              <a:t>CMS Content types and support</a:t>
            </a:r>
            <a:endParaRPr sz="21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1163" y="989988"/>
            <a:ext cx="5741675" cy="37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1175" y="402557"/>
            <a:ext cx="5741674" cy="5328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From Stickersheets to Figma components.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100"/>
              <a:t>Stitch has now 90% component name and pattern parity with the codebase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400" u="sng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teams Gap have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building their own front-ends and repos</a:t>
            </a:r>
            <a:r>
              <a:rPr lang="en">
                <a:solidFill>
                  <a:schemeClr val="accent5"/>
                </a:solidFill>
              </a:rPr>
              <a:t>?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Stitch onboards new hires and trains designers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100"/>
              <a:t>At any stage of their tenure, online and via regular workshops and share-outs.</a:t>
            </a:r>
            <a:endParaRPr b="0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400" u="sng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One Stop Documentation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100"/>
              <a:t>Based on hub and spoke model the Figma documentation page contains both specifications  and library instances - so it’s updated in real time.</a:t>
            </a:r>
            <a:endParaRPr b="0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400" u="sng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53535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381" y="0"/>
            <a:ext cx="652347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-592897" y="0"/>
            <a:ext cx="100978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>
            <p:ph type="title"/>
          </p:nvPr>
        </p:nvSpPr>
        <p:spPr>
          <a:xfrm>
            <a:off x="283100" y="712150"/>
            <a:ext cx="8622300" cy="15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Twelve</a:t>
            </a:r>
            <a:r>
              <a:rPr lang="en">
                <a:solidFill>
                  <a:schemeClr val="accent5"/>
                </a:solidFill>
              </a:rPr>
              <a:t>!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2400"/>
              <a:t>one for each brand, factory brand, MFE.</a:t>
            </a:r>
            <a:endParaRPr b="0"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6858018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>
            <p:ph type="title"/>
          </p:nvPr>
        </p:nvSpPr>
        <p:spPr>
          <a:xfrm>
            <a:off x="283100" y="712150"/>
            <a:ext cx="8622300" cy="15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accent5"/>
                </a:solidFill>
              </a:rPr>
              <a:t>And Designers…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2400"/>
              <a:t>use different tools that Stitch is not supporting.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3">
            <a:alphaModFix amt="19000"/>
          </a:blip>
          <a:stretch>
            <a:fillRect/>
          </a:stretch>
        </p:blipFill>
        <p:spPr>
          <a:xfrm>
            <a:off x="-51721" y="0"/>
            <a:ext cx="9247434" cy="55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type="title"/>
          </p:nvPr>
        </p:nvSpPr>
        <p:spPr>
          <a:xfrm>
            <a:off x="283100" y="712150"/>
            <a:ext cx="8622300" cy="15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accent5"/>
                </a:solidFill>
              </a:rPr>
              <a:t>“…</a:t>
            </a:r>
            <a:r>
              <a:rPr lang="en">
                <a:solidFill>
                  <a:schemeClr val="accent5"/>
                </a:solidFill>
              </a:rPr>
              <a:t>Brands hate Stitch!”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2400"/>
              <a:t>They felt policed by an agent put in place to restrict.</a:t>
            </a:r>
            <a:endParaRPr b="0" sz="24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Sketch! Bless you.</a:t>
            </a:r>
            <a:endParaRPr sz="2400"/>
          </a:p>
        </p:txBody>
      </p:sp>
      <p:sp>
        <p:nvSpPr>
          <p:cNvPr id="102" name="Google Shape;102;p18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Adoption rate for the sketch libraries was fairly low, around 50% among central UX and less than 10% for brands.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Deltas between core-ui and libraries are big. Naming, patterns and documentation differed vastly from team to team.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No contribution pipeline was in place except for informal requests via PdMs.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Rishi.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He’s designing for Athleta, in Photoshop, new content for a homepage carousel. He crawls the website and notices that there are seven carousels with slightly different features.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He timidly looks into the Sketch library and notices no carousels are </a:t>
            </a:r>
            <a:r>
              <a:rPr lang="en" sz="1400">
                <a:solidFill>
                  <a:srgbClr val="000000"/>
                </a:solidFill>
              </a:rPr>
              <a:t>available</a:t>
            </a:r>
            <a:r>
              <a:rPr lang="en" sz="1400">
                <a:solidFill>
                  <a:srgbClr val="000000"/>
                </a:solidFill>
              </a:rPr>
              <a:t>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Handing off the new designs he gets blocked by dev. That carousel component is not compatible with the page.</a:t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88300"/>
            <a:ext cx="4255200" cy="425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Leif.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He needs to build a new slider for the homepage but he needs to guess motion and accessibility affordances.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He finds an example in Storybook that can be retrofitted, but </a:t>
            </a:r>
            <a:r>
              <a:rPr lang="en" sz="1400"/>
              <a:t>dependencies</a:t>
            </a:r>
            <a:r>
              <a:rPr lang="en" sz="1400"/>
              <a:t> seem outdated.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He gets blocked by central UX because designs are not using updated components.</a:t>
            </a:r>
            <a:endParaRPr sz="1400"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07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19" name="Google Shape;119;p21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An informational gap*</a:t>
            </a:r>
            <a:r>
              <a:rPr lang="en"/>
              <a:t> has prevented  devs and designers from delivering their solution.</a:t>
            </a:r>
            <a:endParaRPr/>
          </a:p>
        </p:txBody>
      </p:sp>
      <p:sp>
        <p:nvSpPr>
          <p:cNvPr id="121" name="Google Shape;121;p2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*pun intended</a:t>
            </a:r>
            <a:endParaRPr i="1"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